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5" r:id="rId5"/>
    <p:sldId id="261" r:id="rId6"/>
    <p:sldId id="274" r:id="rId7"/>
    <p:sldId id="279" r:id="rId8"/>
    <p:sldId id="280" r:id="rId9"/>
    <p:sldId id="277" r:id="rId10"/>
    <p:sldId id="273" r:id="rId11"/>
    <p:sldId id="282" r:id="rId12"/>
    <p:sldId id="276" r:id="rId13"/>
    <p:sldId id="270" r:id="rId14"/>
    <p:sldId id="281" r:id="rId15"/>
    <p:sldId id="264" r:id="rId16"/>
    <p:sldId id="283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5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3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DB300-86AF-4AAC-AD6A-AA1B83F8B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21F748-81D0-40DC-90D4-FF0076C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4F6480-9B13-4904-9CA5-5B03951E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ED64-2AFD-43C7-8181-6DD834EC805B}" type="datetimeFigureOut">
              <a:rPr lang="en-GB" smtClean="0"/>
              <a:t>28/02/2022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4C39F7-88C9-49B9-A66D-32B7E6FB8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6DA66B-416F-4125-B2B4-705DFCFF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AB62-B717-46EA-BAB3-A981DD3A5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25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1E9FD2-776B-4A63-A593-FB4A8EDA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0B7389-39FC-49B1-B233-15BEE84BF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326762-0814-4FDA-9B08-3B6474BF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ED64-2AFD-43C7-8181-6DD834EC805B}" type="datetimeFigureOut">
              <a:rPr lang="en-GB" smtClean="0"/>
              <a:t>28/02/2022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BE39B5-3F7D-402F-99D5-64B8AEAD7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E386D8-770D-4D71-AD4C-442AA162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AB62-B717-46EA-BAB3-A981DD3A5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759C182-880A-4E9B-9763-6C1B744EC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731F8E-6E55-4CAD-936E-B4788E915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29E8E3-6D77-4485-8DD4-7133F7E3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ED64-2AFD-43C7-8181-6DD834EC805B}" type="datetimeFigureOut">
              <a:rPr lang="en-GB" smtClean="0"/>
              <a:t>28/02/2022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EE245D-DA41-42A3-9D8D-B9232D9E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57C015-4960-4D07-A0C1-456DF72B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AB62-B717-46EA-BAB3-A981DD3A5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82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5B20B2-098F-4400-947C-A6884A24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B090A8-DAB1-4F06-BB33-35031A78A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C91892-4A0A-4B32-AEE9-0B2D328D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ED64-2AFD-43C7-8181-6DD834EC805B}" type="datetimeFigureOut">
              <a:rPr lang="en-GB" smtClean="0"/>
              <a:t>28/02/2022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F68C09-6EC3-4E8B-AEB5-27C1C4AA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A9C07D-5B79-4FDA-9EE4-CFEDBE45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AB62-B717-46EA-BAB3-A981DD3A5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52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83D2A8-3EDD-4047-8A98-1FE2F385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664F9E-C02C-49BB-9A40-8172812D1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B3D732-B5B6-49E7-B1FB-DB4100E2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ED64-2AFD-43C7-8181-6DD834EC805B}" type="datetimeFigureOut">
              <a:rPr lang="en-GB" smtClean="0"/>
              <a:t>28/02/2022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EF4415-3674-4318-BAAF-A6790F6C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0C1D7F-9867-4723-9033-1F284F3E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AB62-B717-46EA-BAB3-A981DD3A5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30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C149F-9A09-4A79-B9AD-6EE889A17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2D14FA-8108-4327-8908-6018EBD48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F1AFB2-6143-41C9-AC12-2E93D454A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0E4125-4499-4535-8A22-818C48C6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ED64-2AFD-43C7-8181-6DD834EC805B}" type="datetimeFigureOut">
              <a:rPr lang="en-GB" smtClean="0"/>
              <a:t>28/02/2022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21927A-AD58-4CC5-8098-6E601F78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161F41-427F-487D-AB97-E3201D30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AB62-B717-46EA-BAB3-A981DD3A5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05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1E5A5C-62E0-40ED-8342-4A3DF203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41DBA4-E384-4AEE-BC78-854A1402F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7C831A-C160-4A29-9CEA-C586C7010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B3679F-CBD5-441B-A54C-3047BBA8B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575A4A-C28B-4B7B-B6F3-C7E5FC703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4F2F7E-6331-429C-80BD-1295B9537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ED64-2AFD-43C7-8181-6DD834EC805B}" type="datetimeFigureOut">
              <a:rPr lang="en-GB" smtClean="0"/>
              <a:t>28/02/2022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1797466-6F99-401D-B4A3-D2A31B6C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0EAEC59-EA1B-4F19-8D5B-BD2B1D74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AB62-B717-46EA-BAB3-A981DD3A5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20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0B485D-0273-473A-A20A-95553EED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8BCD28-8914-4491-92BB-4FC1E976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ED64-2AFD-43C7-8181-6DD834EC805B}" type="datetimeFigureOut">
              <a:rPr lang="en-GB" smtClean="0"/>
              <a:t>28/02/2022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37A842-A32C-4D6E-ACF5-35B52837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88402E-8495-4D79-8DAB-83EA82BE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AB62-B717-46EA-BAB3-A981DD3A5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44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5A397C-8A9D-409A-998F-E2D5634DA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ED64-2AFD-43C7-8181-6DD834EC805B}" type="datetimeFigureOut">
              <a:rPr lang="en-GB" smtClean="0"/>
              <a:t>28/02/2022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164804E-6C41-4EEC-8196-E7FC6B38D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7FADC3-D1A2-4317-BD22-C36D6473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AB62-B717-46EA-BAB3-A981DD3A5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52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14FB5A-C1D5-4D46-A74D-D1909C08A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D6A593-6AC0-4C7A-BF11-A64D7001D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106739-3FEE-4840-A22E-FA85EE43F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E35671-98C0-45BE-813B-96BCCE5A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ED64-2AFD-43C7-8181-6DD834EC805B}" type="datetimeFigureOut">
              <a:rPr lang="en-GB" smtClean="0"/>
              <a:t>28/02/2022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581529-69B3-4F36-8916-A1AB26C4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CE2271-887A-4EDB-8B28-B533F52E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AB62-B717-46EA-BAB3-A981DD3A5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98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8BA7A9-FFCC-42BD-ABEB-C7C745C7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B57ECF-9F53-4F6F-B728-24895CFD1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02060B-ACE6-4F16-A934-4A6856D48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DFBA1B-CDB7-4042-8E78-8D98B89DD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ED64-2AFD-43C7-8181-6DD834EC805B}" type="datetimeFigureOut">
              <a:rPr lang="en-GB" smtClean="0"/>
              <a:t>28/02/2022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E42886-7CEA-4E19-8127-D773B96F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F36A6E-BB7A-4288-A81F-A8FD3506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AB62-B717-46EA-BAB3-A981DD3A5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5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23CA7A-7B20-4DFE-A313-25FA4B06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75B8CF-AF62-444B-B9C9-3755A7B0B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CD2271-A6B2-438C-B83F-F1D870568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2ED64-2AFD-43C7-8181-6DD834EC805B}" type="datetimeFigureOut">
              <a:rPr lang="en-GB" smtClean="0"/>
              <a:t>28/02/2022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6DBF94-39F7-418D-A43F-7307B0D03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2B251A-6E57-4E1C-86F3-3AAF1D611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5AB62-B717-46EA-BAB3-A981DD3A5B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89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01C26A-6DEF-4999-B3AE-BAEA290B34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Pathology Workforce: Apprenticeships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A3C75A-C522-4A67-B643-DCD4DB7F4B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b="1" dirty="0"/>
              <a:t>Gopy Sundararajah</a:t>
            </a:r>
          </a:p>
          <a:p>
            <a:pPr algn="r"/>
            <a:r>
              <a:rPr lang="en-GB" b="1" dirty="0"/>
              <a:t>Regional Apprenticeship Lead, Pathology, South East </a:t>
            </a:r>
          </a:p>
        </p:txBody>
      </p:sp>
    </p:spTree>
    <p:extLst>
      <p:ext uri="{BB962C8B-B14F-4D97-AF65-F5344CB8AC3E}">
        <p14:creationId xmlns:p14="http://schemas.microsoft.com/office/powerpoint/2010/main" val="327496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Scientist – Level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Currently no providers for clinical scientist 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45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FF0937-1593-4B13-BF36-40D2619F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Scientist Apprenticeship from Keele University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97D53F3-0802-481D-AB76-F8F125DA7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898129"/>
              </p:ext>
            </p:extLst>
          </p:nvPr>
        </p:nvGraphicFramePr>
        <p:xfrm>
          <a:off x="2556259" y="1742825"/>
          <a:ext cx="5964555" cy="2275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08910">
                  <a:extLst>
                    <a:ext uri="{9D8B030D-6E8A-4147-A177-3AD203B41FA5}">
                      <a16:colId xmlns:a16="http://schemas.microsoft.com/office/drawing/2014/main" xmlns="" val="2316516728"/>
                    </a:ext>
                  </a:extLst>
                </a:gridCol>
                <a:gridCol w="3255645">
                  <a:extLst>
                    <a:ext uri="{9D8B030D-6E8A-4147-A177-3AD203B41FA5}">
                      <a16:colId xmlns:a16="http://schemas.microsoft.com/office/drawing/2014/main" xmlns="" val="1616623444"/>
                    </a:ext>
                  </a:extLst>
                </a:gridCol>
              </a:tblGrid>
              <a:tr h="972820">
                <a:tc>
                  <a:txBody>
                    <a:bodyPr/>
                    <a:lstStyle/>
                    <a:p>
                      <a:pPr marL="65405">
                        <a:lnSpc>
                          <a:spcPts val="1310"/>
                        </a:lnSpc>
                      </a:pPr>
                      <a:r>
                        <a:rPr lang="en-GB" sz="1200" dirty="0">
                          <a:effectLst/>
                        </a:rPr>
                        <a:t>Names of programme(s):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310"/>
                        </a:lnSpc>
                      </a:pPr>
                      <a:r>
                        <a:rPr lang="en-GB" sz="1200" dirty="0">
                          <a:effectLst/>
                        </a:rPr>
                        <a:t>MSc Technical Leadership (Analytical Science)</a:t>
                      </a:r>
                    </a:p>
                    <a:p>
                      <a:pPr marL="64770">
                        <a:lnSpc>
                          <a:spcPts val="1310"/>
                        </a:lnSpc>
                      </a:pPr>
                      <a:r>
                        <a:rPr lang="en-GB" sz="1200" dirty="0">
                          <a:effectLst/>
                        </a:rPr>
                        <a:t>MSc Technical Leadership (Biomedical Science)</a:t>
                      </a:r>
                    </a:p>
                    <a:p>
                      <a:pPr marL="64770">
                        <a:lnSpc>
                          <a:spcPts val="131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marL="64770">
                        <a:lnSpc>
                          <a:spcPts val="1310"/>
                        </a:lnSpc>
                      </a:pPr>
                      <a:r>
                        <a:rPr lang="en-GB" sz="1200" dirty="0">
                          <a:effectLst/>
                        </a:rPr>
                        <a:t>(Specialism: Analytical or Biomedical Science)</a:t>
                      </a:r>
                    </a:p>
                    <a:p>
                      <a:pPr marL="64770">
                        <a:lnSpc>
                          <a:spcPts val="1310"/>
                        </a:lnSpc>
                      </a:pPr>
                      <a:r>
                        <a:rPr lang="en-GB" sz="1200" dirty="0">
                          <a:effectLst/>
                        </a:rPr>
                        <a:t>(Delivering the Research Scientist Apprenticeship)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0532853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65405">
                        <a:lnSpc>
                          <a:spcPts val="1330"/>
                        </a:lnSpc>
                      </a:pPr>
                      <a:r>
                        <a:rPr lang="en-GB" sz="1200" dirty="0">
                          <a:effectLst/>
                        </a:rPr>
                        <a:t>Mode of study: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330"/>
                        </a:lnSpc>
                      </a:pPr>
                      <a:r>
                        <a:rPr lang="en-GB" sz="1200" dirty="0">
                          <a:effectLst/>
                        </a:rPr>
                        <a:t>Part-time (Apprenticeship)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09738945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65405" marR="269875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Framework of Higher Education Qualification (FHEQ) level of final award: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310"/>
                        </a:lnSpc>
                      </a:pPr>
                      <a:r>
                        <a:rPr lang="en-GB" sz="1200" dirty="0">
                          <a:effectLst/>
                        </a:rPr>
                        <a:t>Level 7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4167017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65405">
                        <a:lnSpc>
                          <a:spcPts val="1310"/>
                        </a:lnSpc>
                      </a:pPr>
                      <a:r>
                        <a:rPr lang="en-GB" sz="1200" dirty="0">
                          <a:effectLst/>
                        </a:rPr>
                        <a:t>Duration: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310"/>
                        </a:lnSpc>
                      </a:pPr>
                      <a:r>
                        <a:rPr lang="en-GB" sz="1200" dirty="0">
                          <a:effectLst/>
                        </a:rPr>
                        <a:t>Two years part-time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01848456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12620F-461F-4738-A970-184963DBB36B}"/>
              </a:ext>
            </a:extLst>
          </p:cNvPr>
          <p:cNvSpPr txBox="1"/>
          <p:nvPr/>
        </p:nvSpPr>
        <p:spPr>
          <a:xfrm>
            <a:off x="922420" y="4151649"/>
            <a:ext cx="99260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MAN-40160: Project &amp; Processes (30 credits) / blended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PHY-40029: Data Analysis (15 credits) / blended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CHE-40044: Research Communication (15 credits) / blended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R&amp;D (30 credits): in Analytical Science (CHE-40042) or Biomedical Science (LSC-40069) / 2-week residential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MAN-40158: Leading Teams (30 credits) / blended delivery</a:t>
            </a:r>
          </a:p>
        </p:txBody>
      </p:sp>
    </p:spTree>
    <p:extLst>
      <p:ext uri="{BB962C8B-B14F-4D97-AF65-F5344CB8AC3E}">
        <p14:creationId xmlns:p14="http://schemas.microsoft.com/office/powerpoint/2010/main" val="1835266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 of Apprenticeship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Paid through apprenticeship levy and its generally underspend by Trust</a:t>
            </a:r>
          </a:p>
          <a:p>
            <a:r>
              <a:rPr lang="en-US" dirty="0"/>
              <a:t>Funding of £1,000 is available for employers to support 16-18-year olds into employment.</a:t>
            </a:r>
          </a:p>
          <a:p>
            <a:r>
              <a:rPr lang="en-US" dirty="0"/>
              <a:t>There is also additional funding support of £1,000 available for employers who employ apprentices aged 19-24, who have previously been in care or who have a local authority education, health and care plan and may need extra support</a:t>
            </a:r>
          </a:p>
          <a:p>
            <a:r>
              <a:rPr lang="en-US" dirty="0"/>
              <a:t>Other funding through HEE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306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89595B-17D3-4824-A2CF-C8CC5585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20% Off the Bench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3A22F2-FEC3-4854-8B00-B3D559C5A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Off-the-job training must deliver new skills that are directly relevant to the apprenticeship. It can include the following:</a:t>
            </a:r>
          </a:p>
          <a:p>
            <a:pPr lvl="1"/>
            <a:r>
              <a:rPr lang="en-GB" dirty="0"/>
              <a:t>the teaching of theory (for example, lectures, role playing, simulation exercises, online learning, and manufacturer training);</a:t>
            </a:r>
          </a:p>
          <a:p>
            <a:pPr lvl="1"/>
            <a:r>
              <a:rPr lang="en-GB" dirty="0"/>
              <a:t>practical training, shadowing, mentoring, industry visits, and participation in competitions; or</a:t>
            </a:r>
          </a:p>
          <a:p>
            <a:pPr lvl="1"/>
            <a:r>
              <a:rPr lang="en-GB" dirty="0"/>
              <a:t>Learning support and time spent writing assessments / assignments.</a:t>
            </a:r>
          </a:p>
          <a:p>
            <a:r>
              <a:rPr lang="en-GB" dirty="0"/>
              <a:t>Off-the-job training does not include:</a:t>
            </a:r>
          </a:p>
          <a:p>
            <a:pPr lvl="1"/>
            <a:r>
              <a:rPr lang="en-GB" dirty="0"/>
              <a:t>training to acquire knowledge, skills and behaviours that are not required in the apprenticeship standard;</a:t>
            </a:r>
          </a:p>
          <a:p>
            <a:pPr lvl="1"/>
            <a:r>
              <a:rPr lang="en-GB" dirty="0"/>
              <a:t>progress reviews or on-programme assessment required for an apprenticeship standard; or</a:t>
            </a:r>
          </a:p>
          <a:p>
            <a:pPr lvl="1"/>
            <a:r>
              <a:rPr lang="en-GB" dirty="0"/>
              <a:t>training which takes place outside the apprentice’s normal working hours.</a:t>
            </a:r>
          </a:p>
        </p:txBody>
      </p:sp>
    </p:spTree>
    <p:extLst>
      <p:ext uri="{BB962C8B-B14F-4D97-AF65-F5344CB8AC3E}">
        <p14:creationId xmlns:p14="http://schemas.microsoft.com/office/powerpoint/2010/main" val="842608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2E6499-6742-4AF8-9E49-C1A59B14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E8469A-72A9-4FBF-8D37-26A8954C9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896" y="179661"/>
            <a:ext cx="9368589" cy="6614478"/>
          </a:xfrm>
        </p:spPr>
      </p:pic>
    </p:spTree>
    <p:extLst>
      <p:ext uri="{BB962C8B-B14F-4D97-AF65-F5344CB8AC3E}">
        <p14:creationId xmlns:p14="http://schemas.microsoft.com/office/powerpoint/2010/main" val="3705126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105EAF-9FFC-4363-9343-0CD060AF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Apprenticeships into the Workforce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1D4CB6-1BEC-4AE7-AE23-7264DDB2E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33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Consider the following questions when developing your workforce plans.</a:t>
            </a:r>
          </a:p>
          <a:p>
            <a:pPr lvl="1"/>
            <a:r>
              <a:rPr lang="en-GB" dirty="0"/>
              <a:t>How can a scaled-up apprenticeship offer act as an enabler of your workforce strategy?</a:t>
            </a:r>
          </a:p>
          <a:p>
            <a:pPr lvl="1"/>
            <a:r>
              <a:rPr lang="en-GB" dirty="0"/>
              <a:t>How can apprenticeships enable you to meet key actions from the NHS People Plan, Workforce Race Equality Standard (WRES) and the Workforce Disability Equality Standard (WDES)?</a:t>
            </a:r>
          </a:p>
          <a:p>
            <a:pPr lvl="1"/>
            <a:r>
              <a:rPr lang="en-GB" dirty="0"/>
              <a:t>How can apprenticeships enable you to be more representative of the community you serve?</a:t>
            </a:r>
          </a:p>
          <a:p>
            <a:pPr lvl="1"/>
            <a:r>
              <a:rPr lang="en-GB" dirty="0"/>
              <a:t>Does your current apprenticeship offer align to the skills/talent pipeline you will need over the next five years?</a:t>
            </a:r>
          </a:p>
          <a:p>
            <a:pPr lvl="1"/>
            <a:r>
              <a:rPr lang="en-GB" dirty="0"/>
              <a:t>How can the introduction/use of apprenticeships tackle your key workforce challenges?</a:t>
            </a:r>
          </a:p>
          <a:p>
            <a:pPr lvl="1"/>
            <a:r>
              <a:rPr lang="en-GB" dirty="0"/>
              <a:t>Know the range of apprenticeships you could include as part of your workforce strategy.</a:t>
            </a:r>
          </a:p>
        </p:txBody>
      </p:sp>
    </p:spTree>
    <p:extLst>
      <p:ext uri="{BB962C8B-B14F-4D97-AF65-F5344CB8AC3E}">
        <p14:creationId xmlns:p14="http://schemas.microsoft.com/office/powerpoint/2010/main" val="3505526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1ED479-5B47-4EB5-AA6D-FB173B6C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849D97-A278-427B-BF88-5319C1DCD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Training Lead/Manager </a:t>
            </a:r>
          </a:p>
          <a:p>
            <a:r>
              <a:rPr lang="en-GB" dirty="0"/>
              <a:t>Pathology Laboratory Manager </a:t>
            </a:r>
          </a:p>
          <a:p>
            <a:r>
              <a:rPr lang="en-GB" dirty="0"/>
              <a:t>Regional Healthcare Scientists Apprenticeship Lead</a:t>
            </a:r>
          </a:p>
          <a:p>
            <a:r>
              <a:rPr lang="en-GB" dirty="0"/>
              <a:t>Trust Apprenticeship Lead /Advisor </a:t>
            </a:r>
          </a:p>
          <a:p>
            <a:r>
              <a:rPr lang="en-GB" dirty="0"/>
              <a:t>Trust Healthcare Scientist Apprenticeship Lead</a:t>
            </a:r>
          </a:p>
          <a:p>
            <a:r>
              <a:rPr lang="en-GB" dirty="0"/>
              <a:t>HEE – Regional Apprenticeship Relationship Manager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850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213A5-7132-46D1-A40E-BDC95CCC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0916EB-50F1-4B22-AF92-EEB263BD4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37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6B0D56-C515-4F41-B1F4-35A853FCF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Apprenticeship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C21C88-CFA5-4AFA-A0AC-606E82DDA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What is an apprenticeship?</a:t>
            </a:r>
          </a:p>
          <a:p>
            <a:pPr lvl="1"/>
            <a:r>
              <a:rPr lang="en-US" dirty="0"/>
              <a:t>Apprentices are employees who work, earn and learn.</a:t>
            </a:r>
          </a:p>
          <a:p>
            <a:pPr lvl="1"/>
            <a:r>
              <a:rPr lang="en-US" dirty="0"/>
              <a:t>They combine on-the-job training and experience, with off-the-job learning.</a:t>
            </a:r>
          </a:p>
          <a:p>
            <a:pPr lvl="1"/>
            <a:r>
              <a:rPr lang="en-US" dirty="0"/>
              <a:t>Apprentices can be new recruits or existing employees aged 16 years and above.</a:t>
            </a:r>
          </a:p>
          <a:p>
            <a:pPr lvl="1"/>
            <a:r>
              <a:rPr lang="en-US" dirty="0"/>
              <a:t>Most, but not all, Apprenticeships include a formal qualification and all learning is related to the skills, technical knowledge and practical experience required for the job.</a:t>
            </a:r>
          </a:p>
          <a:p>
            <a:pPr lvl="1"/>
            <a:r>
              <a:rPr lang="en-US" dirty="0"/>
              <a:t>They last for at least a year. The longest last for five years.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What do you need?</a:t>
            </a:r>
          </a:p>
          <a:p>
            <a:pPr lvl="1"/>
            <a:r>
              <a:rPr lang="en-GB" sz="2200" dirty="0"/>
              <a:t>An apprentice must be employed in a job role for minimum 12 months </a:t>
            </a:r>
          </a:p>
          <a:p>
            <a:pPr lvl="1"/>
            <a:r>
              <a:rPr lang="en-GB" sz="2200" dirty="0"/>
              <a:t>Apprentice must spend at least 20 per cent of their time on off-the-job training </a:t>
            </a:r>
          </a:p>
          <a:p>
            <a:pPr lvl="1"/>
            <a:r>
              <a:rPr lang="en-GB" sz="2200" dirty="0"/>
              <a:t>Apprentices must be paid for time spent training or studying for the relevant qualification</a:t>
            </a:r>
          </a:p>
        </p:txBody>
      </p:sp>
    </p:spTree>
    <p:extLst>
      <p:ext uri="{BB962C8B-B14F-4D97-AF65-F5344CB8AC3E}">
        <p14:creationId xmlns:p14="http://schemas.microsoft.com/office/powerpoint/2010/main" val="406553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DE7048-3E0E-4C05-8FCA-D4B72A8E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Apprenticeship: Drivers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34231-5253-4A28-85C6-19A999414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Levy over £3 million and 0.5% of taxable income from 2017</a:t>
            </a:r>
          </a:p>
          <a:p>
            <a:r>
              <a:rPr lang="en-GB" sz="2200" dirty="0"/>
              <a:t>Apprenticeship frameworks are replaced by standards by 2020</a:t>
            </a:r>
          </a:p>
          <a:p>
            <a:r>
              <a:rPr lang="en-GB" sz="2200" dirty="0"/>
              <a:t>Public sector employers of more than 250 people will have a target which they will need to report against annually.</a:t>
            </a:r>
          </a:p>
          <a:p>
            <a:r>
              <a:rPr lang="en-GB" sz="2200" dirty="0"/>
              <a:t>Target for pathology workforce in South East to increase the numbers by 10</a:t>
            </a:r>
          </a:p>
        </p:txBody>
      </p:sp>
    </p:spTree>
    <p:extLst>
      <p:ext uri="{BB962C8B-B14F-4D97-AF65-F5344CB8AC3E}">
        <p14:creationId xmlns:p14="http://schemas.microsoft.com/office/powerpoint/2010/main" val="161060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467583-2E1B-4A5D-B2D8-8E0B099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AE61EC-4E24-48E0-87E8-B0925E71C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Help develop clear career pathways and retain staff</a:t>
            </a:r>
          </a:p>
          <a:p>
            <a:r>
              <a:rPr lang="en-GB" sz="2200" dirty="0"/>
              <a:t>Develop your existing workforce</a:t>
            </a:r>
          </a:p>
          <a:p>
            <a:r>
              <a:rPr lang="en-GB" sz="2200" dirty="0"/>
              <a:t>Reshape your workforce</a:t>
            </a:r>
          </a:p>
          <a:p>
            <a:r>
              <a:rPr lang="en-GB" sz="2200" dirty="0"/>
              <a:t>Apprenticeships have lower attrition rates</a:t>
            </a:r>
          </a:p>
          <a:p>
            <a:r>
              <a:rPr lang="en-GB" sz="2200" dirty="0"/>
              <a:t>Attract and recruit from a wider pool of people in your local community</a:t>
            </a:r>
          </a:p>
          <a:p>
            <a:r>
              <a:rPr lang="en-GB" sz="2200" dirty="0"/>
              <a:t>Flexibility and innovation to open the doors for future workforce</a:t>
            </a:r>
          </a:p>
          <a:p>
            <a:r>
              <a:rPr lang="en-GB" sz="2200" dirty="0"/>
              <a:t>Recruit a diverse and representative workforce</a:t>
            </a:r>
          </a:p>
          <a:p>
            <a:r>
              <a:rPr lang="en-GB" sz="2200" dirty="0"/>
              <a:t>Return on investment</a:t>
            </a:r>
          </a:p>
          <a:p>
            <a:r>
              <a:rPr lang="en-GB" sz="2200" dirty="0"/>
              <a:t>BMS level 6 will include the portfolio work too</a:t>
            </a:r>
          </a:p>
        </p:txBody>
      </p:sp>
    </p:spTree>
    <p:extLst>
      <p:ext uri="{BB962C8B-B14F-4D97-AF65-F5344CB8AC3E}">
        <p14:creationId xmlns:p14="http://schemas.microsoft.com/office/powerpoint/2010/main" val="283882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BB74C-0E25-47ED-83C9-361B6ACE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Apprenticeship Training - 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13C8BD-36D2-43CC-8AD5-A8ADBEC43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Undertake a skills gap analysis and identify potential areas for apprenticeships (for both existing staff and new starters).</a:t>
            </a:r>
          </a:p>
          <a:p>
            <a:r>
              <a:rPr lang="en-GB" dirty="0"/>
              <a:t>Develop career pathways for different services/departments</a:t>
            </a:r>
          </a:p>
          <a:p>
            <a:pPr lvl="1"/>
            <a:r>
              <a:rPr lang="en-GB" dirty="0"/>
              <a:t>Scientific/clinical staff </a:t>
            </a:r>
          </a:p>
          <a:p>
            <a:pPr lvl="1"/>
            <a:r>
              <a:rPr lang="en-GB" dirty="0"/>
              <a:t>Manager </a:t>
            </a:r>
          </a:p>
          <a:p>
            <a:pPr lvl="1"/>
            <a:r>
              <a:rPr lang="en-GB" dirty="0"/>
              <a:t>Support staff</a:t>
            </a:r>
          </a:p>
          <a:p>
            <a:r>
              <a:rPr lang="en-GB" dirty="0"/>
              <a:t>Identify staff development needs through appraisals and think about how these could be met through an apprenticeship.</a:t>
            </a:r>
          </a:p>
          <a:p>
            <a:r>
              <a:rPr lang="en-GB" dirty="0"/>
              <a:t>Carry out a procurement exercise to engage training providers who can meet the organisation’s needs.</a:t>
            </a:r>
          </a:p>
          <a:p>
            <a:pPr lvl="1"/>
            <a:r>
              <a:rPr lang="en-GB" dirty="0"/>
              <a:t>Consider including e-learning elements in your training.</a:t>
            </a:r>
          </a:p>
          <a:p>
            <a:pPr lvl="1"/>
            <a:r>
              <a:rPr lang="en-GB" dirty="0"/>
              <a:t>Identify how you will support and monitor the progress of your apprentices.</a:t>
            </a:r>
          </a:p>
        </p:txBody>
      </p:sp>
    </p:spTree>
    <p:extLst>
      <p:ext uri="{BB962C8B-B14F-4D97-AF65-F5344CB8AC3E}">
        <p14:creationId xmlns:p14="http://schemas.microsoft.com/office/powerpoint/2010/main" val="8956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Apprenticeship Education Level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766813"/>
              </p:ext>
            </p:extLst>
          </p:nvPr>
        </p:nvGraphicFramePr>
        <p:xfrm>
          <a:off x="838200" y="1825625"/>
          <a:ext cx="10515600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566">
                  <a:extLst>
                    <a:ext uri="{9D8B030D-6E8A-4147-A177-3AD203B41FA5}">
                      <a16:colId xmlns:a16="http://schemas.microsoft.com/office/drawing/2014/main" xmlns="" val="3212085835"/>
                    </a:ext>
                  </a:extLst>
                </a:gridCol>
                <a:gridCol w="4225834">
                  <a:extLst>
                    <a:ext uri="{9D8B030D-6E8A-4147-A177-3AD203B41FA5}">
                      <a16:colId xmlns:a16="http://schemas.microsoft.com/office/drawing/2014/main" xmlns="" val="405886759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3288943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Level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Equivalent Qualification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Apprenticeship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099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Five GCSEs grade D-G or 1,2,3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805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Five GCSEs grade </a:t>
                      </a:r>
                    </a:p>
                    <a:p>
                      <a:r>
                        <a:rPr lang="en-US" dirty="0"/>
                        <a:t>A*-C or 9,8,7,6,5,4</a:t>
                      </a:r>
                    </a:p>
                    <a:p>
                      <a:r>
                        <a:rPr lang="en-US" dirty="0"/>
                        <a:t>NVQ level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Intermediate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347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 A Levels</a:t>
                      </a:r>
                    </a:p>
                    <a:p>
                      <a:r>
                        <a:rPr lang="en-US" dirty="0"/>
                        <a:t>NVQ level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Advanced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3022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Certificate of </a:t>
                      </a:r>
                    </a:p>
                    <a:p>
                      <a:r>
                        <a:rPr lang="en-US" dirty="0"/>
                        <a:t>Higher Education</a:t>
                      </a:r>
                    </a:p>
                    <a:p>
                      <a:r>
                        <a:rPr lang="en-US" dirty="0"/>
                        <a:t>NVQ level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1197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Diploma of Higher Education</a:t>
                      </a:r>
                    </a:p>
                    <a:p>
                      <a:r>
                        <a:rPr lang="en-US" dirty="0"/>
                        <a:t>Foundation Degree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911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Bachelor’s 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Degree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187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Master’s 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Degree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5588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2DD5FD-DE32-4615-8601-45095157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05A532C-C80A-4733-8665-FB49F8B50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739" y="0"/>
            <a:ext cx="9402724" cy="6510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6F903F-84D5-49AF-9429-1EE18A68EA36}"/>
              </a:ext>
            </a:extLst>
          </p:cNvPr>
          <p:cNvSpPr txBox="1"/>
          <p:nvPr/>
        </p:nvSpPr>
        <p:spPr>
          <a:xfrm>
            <a:off x="1060739" y="6444552"/>
            <a:ext cx="113658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https://www.ahcs.ac.uk/wp-content/uploads/2017/07/MSC-Programme-Slide-v0.5-100717-1024x709.jpg</a:t>
            </a:r>
          </a:p>
        </p:txBody>
      </p:sp>
    </p:spTree>
    <p:extLst>
      <p:ext uri="{BB962C8B-B14F-4D97-AF65-F5344CB8AC3E}">
        <p14:creationId xmlns:p14="http://schemas.microsoft.com/office/powerpoint/2010/main" val="68182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F97C9-4816-42F3-8BA6-629C4E97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Healthcare Scientist Pathway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88E3DA3-ED49-4C47-A633-6711537B5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10477"/>
            <a:ext cx="6063597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6F2187-FD93-440A-BECD-7F1D0C60D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258" y="1610477"/>
            <a:ext cx="5166742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E87F7F-0108-48DD-83DC-EB4CA9353EEB}"/>
              </a:ext>
            </a:extLst>
          </p:cNvPr>
          <p:cNvSpPr txBox="1"/>
          <p:nvPr/>
        </p:nvSpPr>
        <p:spPr>
          <a:xfrm>
            <a:off x="838200" y="641265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https://www.skillsforhcs.com/apprenticeships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12607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What's Available in Pathology Workforce?</a:t>
            </a:r>
          </a:p>
        </p:txBody>
      </p:sp>
      <p:sp>
        <p:nvSpPr>
          <p:cNvPr id="4" name="Content Placeholder 21">
            <a:extLst>
              <a:ext uri="{FF2B5EF4-FFF2-40B4-BE49-F238E27FC236}">
                <a16:creationId xmlns:a16="http://schemas.microsoft.com/office/drawing/2014/main" xmlns="" id="{B360F1D7-E0D2-4811-95C1-F430F83D7B91}"/>
              </a:ext>
            </a:extLst>
          </p:cNvPr>
          <p:cNvSpPr txBox="1">
            <a:spLocks/>
          </p:cNvSpPr>
          <p:nvPr/>
        </p:nvSpPr>
        <p:spPr>
          <a:xfrm>
            <a:off x="928183" y="1808283"/>
            <a:ext cx="10335633" cy="5135229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285750" indent="-200025" algn="l" defTabSz="914345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44500" indent="-180975" algn="l" defTabSz="914345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623888" indent="-179388" algn="l" defTabSz="914345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803275" indent="-179388" algn="l" defTabSz="914345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982663" indent="-192088" algn="l" defTabSz="914345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marR="0" lvl="0" indent="0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Scientific</a:t>
            </a:r>
          </a:p>
          <a:p>
            <a:pPr marL="285750" marR="0" lvl="0" indent="-200025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L2 Healthcare Science Assistant </a:t>
            </a:r>
          </a:p>
          <a:p>
            <a:pPr marL="285750" marR="0" lvl="0" indent="-200025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L3 Laboratory Technician </a:t>
            </a:r>
          </a:p>
          <a:p>
            <a:pPr marL="285750" marR="0" lvl="0" indent="-200025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L4 Healthcare Science Associate </a:t>
            </a:r>
          </a:p>
          <a:p>
            <a:pPr marL="285750" marR="0" lvl="0" indent="-200025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L6 Healthcare Science Practitioner Degree </a:t>
            </a:r>
          </a:p>
          <a:p>
            <a:pPr marL="285750" marR="0" lvl="0" indent="-200025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L7 Clinical Scientist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85725" marR="0" lvl="0" indent="0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85725" marR="0" lvl="0" indent="0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L&amp;D</a:t>
            </a:r>
          </a:p>
          <a:p>
            <a:pPr marL="285750" marR="0" lvl="0" indent="-200025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L3 Learning Mentor</a:t>
            </a:r>
          </a:p>
          <a:p>
            <a:pPr marL="285750" marR="0" lvl="0" indent="-200025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L5 Learning and Skills Teacher </a:t>
            </a:r>
          </a:p>
          <a:p>
            <a:pPr marL="85725" marR="0" lvl="0" indent="0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85725" marR="0" lvl="0" indent="0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Management</a:t>
            </a:r>
          </a:p>
          <a:p>
            <a:pPr marL="285750" marR="0" lvl="0" indent="-200025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L3 Team Leader</a:t>
            </a:r>
          </a:p>
          <a:p>
            <a:pPr marL="285750" marR="0" lvl="0" indent="-200025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L5 Operations Manager</a:t>
            </a:r>
          </a:p>
          <a:p>
            <a:pPr marL="285750" marR="0" lvl="0" indent="-200025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L7 Senior Leadership</a:t>
            </a:r>
          </a:p>
          <a:p>
            <a:pPr marL="85725" marR="0" lvl="0" indent="0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Business &amp; Support</a:t>
            </a:r>
          </a:p>
          <a:p>
            <a:pPr marL="285750" marR="0" lvl="0" indent="-200025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L2 Recruitment Resourcer </a:t>
            </a:r>
          </a:p>
          <a:p>
            <a:pPr marL="285750" marR="0" lvl="0" indent="-200025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L2 &amp; L3 Customer Service </a:t>
            </a:r>
          </a:p>
          <a:p>
            <a:pPr marL="285750" marR="0" lvl="0" indent="-200025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L3 &amp; L4 Business Administration</a:t>
            </a:r>
          </a:p>
          <a:p>
            <a:pPr marL="285750" marR="0" lvl="0" indent="-200025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L2 Supply Chain Warehouse Operative </a:t>
            </a:r>
          </a:p>
          <a:p>
            <a:pPr marL="285750" marR="0" lvl="0" indent="-200025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L4 Commercial Procurement and Supply </a:t>
            </a:r>
          </a:p>
          <a:p>
            <a:pPr marL="285750" marR="0" lvl="0" indent="-200025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L3 Infrastructure Technician </a:t>
            </a:r>
          </a:p>
          <a:p>
            <a:pPr marL="285750" marR="0" lvl="0" indent="-200025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L4 Data Analyst </a:t>
            </a:r>
          </a:p>
          <a:p>
            <a:pPr marL="285750" marR="0" lvl="0" indent="-200025" algn="l" defTabSz="91434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L4 Business Analyst </a:t>
            </a:r>
          </a:p>
          <a:p>
            <a:pPr lvl="0"/>
            <a:r>
              <a:rPr lang="en-GB" sz="2000" noProof="0" dirty="0"/>
              <a:t>L4 </a:t>
            </a:r>
            <a:r>
              <a:rPr lang="en-GB" sz="2000" dirty="0"/>
              <a:t>Quality Practitioner</a:t>
            </a:r>
          </a:p>
          <a:p>
            <a:pPr lvl="0"/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L7 Accountancy Taxation Professional </a:t>
            </a:r>
          </a:p>
        </p:txBody>
      </p:sp>
    </p:spTree>
    <p:extLst>
      <p:ext uri="{BB962C8B-B14F-4D97-AF65-F5344CB8AC3E}">
        <p14:creationId xmlns:p14="http://schemas.microsoft.com/office/powerpoint/2010/main" val="573106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</TotalTime>
  <Words>988</Words>
  <Application>Microsoft Office PowerPoint</Application>
  <PresentationFormat>Custom</PresentationFormat>
  <Paragraphs>152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Pathology Workforce: Apprenticeships</vt:lpstr>
      <vt:lpstr>Apprenticeship</vt:lpstr>
      <vt:lpstr>Apprenticeship: Drivers </vt:lpstr>
      <vt:lpstr>Benefits</vt:lpstr>
      <vt:lpstr>Apprenticeship Training - Things to Consider</vt:lpstr>
      <vt:lpstr>Apprenticeship Education Level </vt:lpstr>
      <vt:lpstr>PowerPoint Presentation</vt:lpstr>
      <vt:lpstr>Healthcare Scientist Pathway </vt:lpstr>
      <vt:lpstr>What's Available in Pathology Workforce?</vt:lpstr>
      <vt:lpstr>Clinical Scientist – Level 7</vt:lpstr>
      <vt:lpstr>Research Scientist Apprenticeship from Keele University </vt:lpstr>
      <vt:lpstr>Cost of Apprenticeship</vt:lpstr>
      <vt:lpstr>20% Off the Bench </vt:lpstr>
      <vt:lpstr>PowerPoint Presentation</vt:lpstr>
      <vt:lpstr>Building Apprenticeships into the Workforce Strategy</vt:lpstr>
      <vt:lpstr>Key Contacts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Workforce Apprenticeships</dc:title>
  <dc:creator>Gopyraj Sundararajah</dc:creator>
  <cp:lastModifiedBy>Manpreet Bhogal</cp:lastModifiedBy>
  <cp:revision>22</cp:revision>
  <dcterms:created xsi:type="dcterms:W3CDTF">2021-09-21T09:16:56Z</dcterms:created>
  <dcterms:modified xsi:type="dcterms:W3CDTF">2022-02-28T14:17:27Z</dcterms:modified>
</cp:coreProperties>
</file>